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21"/>
  </p:notesMasterIdLst>
  <p:sldIdLst>
    <p:sldId id="258" r:id="rId6"/>
    <p:sldId id="744" r:id="rId7"/>
    <p:sldId id="740" r:id="rId8"/>
    <p:sldId id="266" r:id="rId9"/>
    <p:sldId id="267" r:id="rId10"/>
    <p:sldId id="268" r:id="rId11"/>
    <p:sldId id="987" r:id="rId12"/>
    <p:sldId id="990" r:id="rId13"/>
    <p:sldId id="1002" r:id="rId14"/>
    <p:sldId id="1007" r:id="rId15"/>
    <p:sldId id="1001" r:id="rId16"/>
    <p:sldId id="1003" r:id="rId17"/>
    <p:sldId id="1005" r:id="rId18"/>
    <p:sldId id="1004" r:id="rId19"/>
    <p:sldId id="756" r:id="rId2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0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314" autoAdjust="0"/>
  </p:normalViewPr>
  <p:slideViewPr>
    <p:cSldViewPr snapToGrid="0">
      <p:cViewPr varScale="1">
        <p:scale>
          <a:sx n="71" d="100"/>
          <a:sy n="71" d="100"/>
        </p:scale>
        <p:origin x="109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6C34F-70D8-425E-A5A3-D6FF5629704E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2AE7F-E496-41BE-B06D-FE76478B7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988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1CB92B-20DC-478A-928C-092AB688CD3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8114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SQE 2 only after passing SQE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EBB798-73D6-44C7-A966-A5E541E3F24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185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EBB798-73D6-44C7-A966-A5E541E3F24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8281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146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520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158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630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BB798-73D6-44C7-A966-A5E541E3F243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633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70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5893984" y="1316765"/>
            <a:ext cx="6298009" cy="5541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56367" y="1989140"/>
            <a:ext cx="8925984" cy="1470025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51620" y="3789363"/>
            <a:ext cx="8832849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82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93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9902" y="125414"/>
            <a:ext cx="2527300" cy="6256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5884" y="125414"/>
            <a:ext cx="7380816" cy="62563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297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7E17D-EC82-461A-8DC9-AEE431962B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4B846E-C399-4490-BAD8-669807E18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D0BBB-D160-435D-8B79-213648AF5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B9E38-068E-4E4E-A84B-B031DAC19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C2BB9-1D18-423E-8F70-D26D16E8C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162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07AFD-E7B3-432F-997A-9C24421F7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E2BC9-37DE-4BAC-B2DD-FF816C815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E14A4-B260-4FDB-BAEE-498538F00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C0069-D85B-411B-9E81-83E46B2D2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BC9AA-BBBE-404D-B19C-56C4C8762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75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25971-EBA9-4932-8063-7F228D530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1EE012-AC63-4417-82F8-034BE1C1F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C79A5-E194-43DA-AC9A-828C8A927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0D77B-9C4D-4AC0-986C-5B49C786D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140F7-8C9D-4E59-A0DF-6AF55BE5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632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80F90-79C1-40EF-BF62-B4E5B73D8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B8874-1E24-4294-8CA3-4790A9A922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2DAF76-6918-4A44-8031-DCAE8C861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09DF5-62DB-4BDB-AB71-EB57CE9C8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662086-F286-4619-8995-5D56B784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76FB42-799C-481D-9233-04484037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41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4AB3F-A67B-424A-9044-07376EBD5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5C24F-D636-4A2D-ACEA-068C679CC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19AC30-E167-4D0F-8F79-FB87E7209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B1EC0A-E596-4879-BF16-8C680D202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5E304-95F5-45B7-BF71-86F7A86C24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694493-54BE-4419-BE36-C3358502D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E10B14-8672-4416-BBD3-AF390DDD7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95BC5B-0F37-4D4F-ABA6-10702FCBC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836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67D77-DA11-449E-959F-417BA7134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C0F6E8-E962-4543-B945-F22E55EF3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F4140-06A8-4A04-9C81-E7E1772AE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7DFDA4-9B2C-4550-B9F0-99F3D7C4F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6033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A2B4BD-6B9C-4F7B-883D-0F1DC513F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B34FA0-1D80-4754-8A67-D1892A740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0B498-2CD6-400A-8582-7C2774704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2205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9BA2C-4DCE-43B4-9A8D-8D2F787CF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A672F-791D-4E46-97CD-378696A3B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ED3CB3-6139-4E90-AF20-C4C1F80B5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123111-CE8C-4F0F-8D8A-C0F0FE332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59732B-43C0-4B9E-B114-2C4C3871D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1A2F1-D232-44BA-B6EA-CE86C57DD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09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933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46653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4C880-1730-48D3-8D98-A9E44160A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F78B28-537A-454D-8018-26A0D48BE9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3191C9-DA06-4BAA-9849-EB21D1D11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FC578-C51E-4C28-B776-EBA535CB8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576AB-6AF4-482A-A0A2-737C66E2E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541D2-0D51-4EC0-8F85-4DB7394DC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2882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1E6B1-38CC-40BB-A023-BD9AC5A9C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E8387-DBF0-48DC-8B41-5E0058C09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9A40D-3F35-487C-B721-0A28680CA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536A6-6865-4843-9BC2-73F512839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E93F5-AD30-4C84-ACE2-DC7394295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1315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7E07F5-45AA-49B0-8DA5-F887CCB85C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7FD465-0EDF-4039-9229-3FE8AD1169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B7179-4B18-49CB-8D47-CB499C1CE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34C0C-72B7-401D-ABDF-9EE7ED7E9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06EB4-F676-4868-AED1-47BD07CC4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39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5569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5884" y="1905000"/>
            <a:ext cx="4953000" cy="44767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2086" y="1905000"/>
            <a:ext cx="4955116" cy="44767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40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15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92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422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149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637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4433" y="260351"/>
            <a:ext cx="652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4" y="1892301"/>
            <a:ext cx="11523133" cy="447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995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3733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3200">
          <a:solidFill>
            <a:srgbClr val="262626"/>
          </a:solidFill>
          <a:latin typeface="+mn-lt"/>
          <a:ea typeface="ＭＳ Ｐゴシック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667">
          <a:solidFill>
            <a:srgbClr val="262626"/>
          </a:solidFill>
          <a:latin typeface="+mn-lt"/>
          <a:ea typeface="ＭＳ Ｐゴシック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rgbClr val="262626"/>
          </a:solidFill>
          <a:latin typeface="+mn-lt"/>
          <a:ea typeface="ＭＳ Ｐゴシック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5C68E4-9DED-4AFF-A1BD-B90EDE726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DB16E6-453D-4138-9C99-906709F52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76091-1931-40DD-ABE5-AC944B662D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71D25-C374-4C0C-AE68-2A347F503CBC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247C6-00C3-41CF-8C50-29F7BD5FB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A5DC8-B09A-4D7B-8AAC-34786D66EE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31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svg"/><Relationship Id="rId7" Type="http://schemas.openxmlformats.org/officeDocument/2006/relationships/image" Target="../media/image51.sv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svg"/><Relationship Id="rId4" Type="http://schemas.openxmlformats.org/officeDocument/2006/relationships/image" Target="../media/image48.png"/><Relationship Id="rId9" Type="http://schemas.openxmlformats.org/officeDocument/2006/relationships/image" Target="../media/image53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sv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7.svg"/><Relationship Id="rId4" Type="http://schemas.openxmlformats.org/officeDocument/2006/relationships/image" Target="../media/image5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59.svg"/><Relationship Id="rId7" Type="http://schemas.openxmlformats.org/officeDocument/2006/relationships/image" Target="../media/image63.sv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5" Type="http://schemas.openxmlformats.org/officeDocument/2006/relationships/image" Target="../media/image61.svg"/><Relationship Id="rId4" Type="http://schemas.openxmlformats.org/officeDocument/2006/relationships/image" Target="../media/image60.png"/><Relationship Id="rId9" Type="http://schemas.openxmlformats.org/officeDocument/2006/relationships/image" Target="../media/image65.sv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image" Target="../media/image67.svg"/><Relationship Id="rId7" Type="http://schemas.openxmlformats.org/officeDocument/2006/relationships/image" Target="../media/image71.sv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69.svg"/><Relationship Id="rId4" Type="http://schemas.openxmlformats.org/officeDocument/2006/relationships/image" Target="../media/image68.png"/><Relationship Id="rId9" Type="http://schemas.openxmlformats.org/officeDocument/2006/relationships/image" Target="../media/image73.sv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3" Type="http://schemas.openxmlformats.org/officeDocument/2006/relationships/image" Target="../media/image74.png"/><Relationship Id="rId7" Type="http://schemas.openxmlformats.org/officeDocument/2006/relationships/image" Target="../media/image7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svg"/><Relationship Id="rId5" Type="http://schemas.openxmlformats.org/officeDocument/2006/relationships/image" Target="../media/image76.png"/><Relationship Id="rId4" Type="http://schemas.openxmlformats.org/officeDocument/2006/relationships/image" Target="../media/image75.svg"/><Relationship Id="rId9" Type="http://schemas.openxmlformats.org/officeDocument/2006/relationships/image" Target="../media/image80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ra.org.uk/transitional-arrangements" TargetMode="Externa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13" Type="http://schemas.openxmlformats.org/officeDocument/2006/relationships/image" Target="../media/image12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2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svg"/><Relationship Id="rId11" Type="http://schemas.openxmlformats.org/officeDocument/2006/relationships/image" Target="../media/image10.png"/><Relationship Id="rId5" Type="http://schemas.openxmlformats.org/officeDocument/2006/relationships/image" Target="../media/image20.png"/><Relationship Id="rId15" Type="http://schemas.openxmlformats.org/officeDocument/2006/relationships/image" Target="../media/image24.png"/><Relationship Id="rId10" Type="http://schemas.openxmlformats.org/officeDocument/2006/relationships/image" Target="../media/image9.svg"/><Relationship Id="rId4" Type="http://schemas.openxmlformats.org/officeDocument/2006/relationships/image" Target="../media/image19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7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10" Type="http://schemas.openxmlformats.org/officeDocument/2006/relationships/image" Target="../media/image37.svg"/><Relationship Id="rId4" Type="http://schemas.openxmlformats.org/officeDocument/2006/relationships/image" Target="../media/image31.svg"/><Relationship Id="rId9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svg"/><Relationship Id="rId7" Type="http://schemas.openxmlformats.org/officeDocument/2006/relationships/image" Target="../media/image43.sv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svg"/><Relationship Id="rId4" Type="http://schemas.openxmlformats.org/officeDocument/2006/relationships/image" Target="../media/image40.png"/><Relationship Id="rId9" Type="http://schemas.openxmlformats.org/officeDocument/2006/relationships/image" Target="../media/image4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296817"/>
            <a:ext cx="12192000" cy="1132183"/>
          </a:xfrm>
        </p:spPr>
        <p:txBody>
          <a:bodyPr/>
          <a:lstStyle/>
          <a:p>
            <a:pPr>
              <a:defRPr/>
            </a:pPr>
            <a:br>
              <a:rPr lang="en-GB" sz="3200" b="1" dirty="0">
                <a:ea typeface="ＭＳ Ｐゴシック" pitchFamily="34" charset="-128"/>
              </a:rPr>
            </a:br>
            <a:r>
              <a:rPr lang="en-GB" sz="3200" b="1" dirty="0">
                <a:ea typeface="ＭＳ Ｐゴシック" pitchFamily="34" charset="-128"/>
              </a:rPr>
              <a:t>Solicitors Qualifying Examination: </a:t>
            </a:r>
            <a:br>
              <a:rPr lang="en-GB" sz="3200" b="1" dirty="0">
                <a:ea typeface="ＭＳ Ｐゴシック" pitchFamily="34" charset="-128"/>
              </a:rPr>
            </a:br>
            <a:r>
              <a:rPr lang="en-GB" sz="3200" b="1" dirty="0">
                <a:ea typeface="ＭＳ Ｐゴシック" pitchFamily="34" charset="-128"/>
              </a:rPr>
              <a:t>what it means for law firms</a:t>
            </a:r>
            <a:br>
              <a:rPr lang="en-GB" sz="3200" b="1" dirty="0">
                <a:ea typeface="ＭＳ Ｐゴシック" pitchFamily="34" charset="-128"/>
              </a:rPr>
            </a:br>
            <a:endParaRPr lang="en-GB" sz="3200" b="1" dirty="0">
              <a:ea typeface="ＭＳ Ｐゴシック" pitchFamily="34" charset="-128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1D4CB2C-F9D5-4A84-8FC1-379515A1A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71731"/>
            <a:ext cx="12192000" cy="113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267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67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67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67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67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4267">
                <a:solidFill>
                  <a:schemeClr val="tx2"/>
                </a:solidFill>
                <a:latin typeface="Arial" charset="0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4267">
                <a:solidFill>
                  <a:schemeClr val="tx2"/>
                </a:solidFill>
                <a:latin typeface="Arial" charset="0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4267">
                <a:solidFill>
                  <a:schemeClr val="tx2"/>
                </a:solidFill>
                <a:latin typeface="Arial" charset="0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4267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sz="2800" kern="0" dirty="0">
                <a:ea typeface="ＭＳ Ｐゴシック" pitchFamily="34" charset="-128"/>
              </a:rPr>
              <a:t>Benedict Fisher, Director of Communications</a:t>
            </a:r>
          </a:p>
          <a:p>
            <a:pPr>
              <a:defRPr/>
            </a:pPr>
            <a:r>
              <a:rPr lang="en-GB" sz="2800" kern="0" dirty="0">
                <a:ea typeface="ＭＳ Ｐゴシック" pitchFamily="34" charset="-128"/>
              </a:rPr>
              <a:t>Richard Williams, </a:t>
            </a:r>
            <a:r>
              <a:rPr lang="en-GB" sz="2800" kern="0">
                <a:ea typeface="ＭＳ Ｐゴシック" pitchFamily="34" charset="-128"/>
              </a:rPr>
              <a:t>Policy Manager  </a:t>
            </a:r>
            <a:endParaRPr lang="en-GB" sz="2800" kern="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1600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680FD-06C7-48B9-9CC8-AFB671E41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3" y="260351"/>
            <a:ext cx="8181606" cy="1143000"/>
          </a:xfrm>
        </p:spPr>
        <p:txBody>
          <a:bodyPr/>
          <a:lstStyle/>
          <a:p>
            <a:r>
              <a:rPr lang="en-GB" dirty="0"/>
              <a:t>Benefits of QWE for firms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38F2A-EEF5-4283-A8E7-2A423D954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5581" y="1718631"/>
            <a:ext cx="9577074" cy="4898452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Flexibility in qualification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Practical exposure to competencies required to be a solicitors and assessed in SQE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Opportunities to offer QWE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Training &amp; development aligned to your business </a:t>
            </a:r>
          </a:p>
        </p:txBody>
      </p:sp>
      <p:pic>
        <p:nvPicPr>
          <p:cNvPr id="5" name="Graphic 4" descr="Classroom with solid fill">
            <a:extLst>
              <a:ext uri="{FF2B5EF4-FFF2-40B4-BE49-F238E27FC236}">
                <a16:creationId xmlns:a16="http://schemas.microsoft.com/office/drawing/2014/main" id="{77D1ADD8-F9BA-4B42-9983-9A7C299D92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2807" y="1730375"/>
            <a:ext cx="914400" cy="914400"/>
          </a:xfrm>
          <a:prstGeom prst="rect">
            <a:avLst/>
          </a:prstGeom>
        </p:spPr>
      </p:pic>
      <p:pic>
        <p:nvPicPr>
          <p:cNvPr id="9" name="Graphic 8" descr="Office worker female outline">
            <a:extLst>
              <a:ext uri="{FF2B5EF4-FFF2-40B4-BE49-F238E27FC236}">
                <a16:creationId xmlns:a16="http://schemas.microsoft.com/office/drawing/2014/main" id="{E371DE5E-2336-4DA4-AC00-7A2CA47FDB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2145" y="2971800"/>
            <a:ext cx="914400" cy="914400"/>
          </a:xfrm>
          <a:prstGeom prst="rect">
            <a:avLst/>
          </a:prstGeom>
        </p:spPr>
      </p:pic>
      <p:pic>
        <p:nvPicPr>
          <p:cNvPr id="11" name="Graphic 10" descr="Handshake with solid fill">
            <a:extLst>
              <a:ext uri="{FF2B5EF4-FFF2-40B4-BE49-F238E27FC236}">
                <a16:creationId xmlns:a16="http://schemas.microsoft.com/office/drawing/2014/main" id="{14BBB11C-7790-4B85-BBE1-8E11EE66A18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2807" y="4167857"/>
            <a:ext cx="914400" cy="914400"/>
          </a:xfrm>
          <a:prstGeom prst="rect">
            <a:avLst/>
          </a:prstGeom>
        </p:spPr>
      </p:pic>
      <p:pic>
        <p:nvPicPr>
          <p:cNvPr id="13" name="Graphic 12" descr="Connections with solid fill">
            <a:extLst>
              <a:ext uri="{FF2B5EF4-FFF2-40B4-BE49-F238E27FC236}">
                <a16:creationId xmlns:a16="http://schemas.microsoft.com/office/drawing/2014/main" id="{B89B1EF1-E80F-498B-AC38-43A5CB4E8A3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52807" y="521001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373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10F9E-AFDD-46EA-81F9-150BF0E79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Confirming QWE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3A155-846B-4BA3-AD21-410079CAA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4465" y="1942687"/>
            <a:ext cx="10149952" cy="4931501"/>
          </a:xfrm>
        </p:spPr>
        <p:txBody>
          <a:bodyPr/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400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solicitor or COLP (who we regulate) within the organisation where the work experience took place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2400" kern="12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400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400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 solicitor working outside the organisation where the experience took place who has direct experience of work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2400" kern="12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076325" lvl="4" indent="-45085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GB" sz="2400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Reviewed their work during the relevant period</a:t>
            </a:r>
          </a:p>
          <a:p>
            <a:pPr marL="1076325" lvl="4" indent="-45085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GB" sz="2400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Received feedback from supervisor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2400" kern="12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2400" kern="12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/>
              <a:t>	</a:t>
            </a:r>
          </a:p>
        </p:txBody>
      </p:sp>
      <p:pic>
        <p:nvPicPr>
          <p:cNvPr id="7" name="Graphic 6" descr="Handshake">
            <a:extLst>
              <a:ext uri="{FF2B5EF4-FFF2-40B4-BE49-F238E27FC236}">
                <a16:creationId xmlns:a16="http://schemas.microsoft.com/office/drawing/2014/main" id="{A07CB77A-05B9-4786-9639-276868CE51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4739" y="1821839"/>
            <a:ext cx="1037123" cy="1037123"/>
          </a:xfrm>
          <a:prstGeom prst="rect">
            <a:avLst/>
          </a:prstGeom>
        </p:spPr>
      </p:pic>
      <p:pic>
        <p:nvPicPr>
          <p:cNvPr id="8" name="Graphic 7" descr="Boardroom">
            <a:extLst>
              <a:ext uri="{FF2B5EF4-FFF2-40B4-BE49-F238E27FC236}">
                <a16:creationId xmlns:a16="http://schemas.microsoft.com/office/drawing/2014/main" id="{ACEED787-3720-4FCA-BA00-5AFA2AA068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4739" y="3155408"/>
            <a:ext cx="997745" cy="99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195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9CCF7-645C-4701-9DA9-01A83F7E0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confirmed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30262-77EB-404A-9E9A-2D06DA3AF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141" y="1666875"/>
            <a:ext cx="10050801" cy="5075448"/>
          </a:xfrm>
        </p:spPr>
        <p:txBody>
          <a:bodyPr/>
          <a:lstStyle/>
          <a:p>
            <a:pPr marL="0" indent="0">
              <a:buNone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Exposure to some or all of the competences – but solicitor is </a:t>
            </a:r>
            <a:r>
              <a:rPr kumimoji="0" lang="en-GB" sz="2800" b="1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not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 confirming whether individual is competent</a:t>
            </a:r>
          </a:p>
          <a:p>
            <a:pPr marL="0" indent="0">
              <a:buNone/>
            </a:pPr>
            <a:endParaRPr lang="en-GB" sz="2800" kern="1200" dirty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8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The length of work experience/placement carried out</a:t>
            </a:r>
          </a:p>
          <a:p>
            <a:pPr marL="0" indent="0" algn="l">
              <a:buNone/>
            </a:pPr>
            <a:endParaRPr lang="en-GB" sz="2800" kern="1200" dirty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GB" sz="28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Whether or not there are character and suitability issues</a:t>
            </a:r>
            <a:br>
              <a:rPr lang="en-GB" sz="2800" dirty="0"/>
            </a:br>
            <a:endParaRPr lang="en-GB" sz="2800" kern="1200" dirty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GB" sz="2800" dirty="0"/>
              <a:t>Should be confirmed if it meets our criteria </a:t>
            </a:r>
          </a:p>
          <a:p>
            <a:pPr marL="0" indent="0">
              <a:buNone/>
            </a:pPr>
            <a:r>
              <a:rPr lang="en-GB" sz="2800" dirty="0"/>
              <a:t>	</a:t>
            </a:r>
          </a:p>
        </p:txBody>
      </p:sp>
      <p:pic>
        <p:nvPicPr>
          <p:cNvPr id="5" name="Graphic 4" descr="Badge Tick outline">
            <a:extLst>
              <a:ext uri="{FF2B5EF4-FFF2-40B4-BE49-F238E27FC236}">
                <a16:creationId xmlns:a16="http://schemas.microsoft.com/office/drawing/2014/main" id="{D31A9BDF-91F8-48B9-A2D4-8E4C01506A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2476" y="1666875"/>
            <a:ext cx="798314" cy="798314"/>
          </a:xfrm>
          <a:prstGeom prst="rect">
            <a:avLst/>
          </a:prstGeom>
        </p:spPr>
      </p:pic>
      <p:pic>
        <p:nvPicPr>
          <p:cNvPr id="7" name="Graphic 6" descr="Daily calendar outline">
            <a:extLst>
              <a:ext uri="{FF2B5EF4-FFF2-40B4-BE49-F238E27FC236}">
                <a16:creationId xmlns:a16="http://schemas.microsoft.com/office/drawing/2014/main" id="{67E8D7CB-B058-492A-AC1E-65A7B431CB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9728" y="2863877"/>
            <a:ext cx="914400" cy="914400"/>
          </a:xfrm>
          <a:prstGeom prst="rect">
            <a:avLst/>
          </a:prstGeom>
        </p:spPr>
      </p:pic>
      <p:pic>
        <p:nvPicPr>
          <p:cNvPr id="9" name="Graphic 8" descr="Questions with solid fill">
            <a:extLst>
              <a:ext uri="{FF2B5EF4-FFF2-40B4-BE49-F238E27FC236}">
                <a16:creationId xmlns:a16="http://schemas.microsoft.com/office/drawing/2014/main" id="{09E5076E-E97C-472E-AEC0-4856092C6E0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5649" y="3985496"/>
            <a:ext cx="806147" cy="806147"/>
          </a:xfrm>
          <a:prstGeom prst="rect">
            <a:avLst/>
          </a:prstGeom>
        </p:spPr>
      </p:pic>
      <p:pic>
        <p:nvPicPr>
          <p:cNvPr id="6" name="Graphic 5" descr="Thumbs up sign outline">
            <a:extLst>
              <a:ext uri="{FF2B5EF4-FFF2-40B4-BE49-F238E27FC236}">
                <a16:creationId xmlns:a16="http://schemas.microsoft.com/office/drawing/2014/main" id="{349E9590-0C1F-4528-B51A-9788A8A20F3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2904" y="4998862"/>
            <a:ext cx="718892" cy="71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959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DAA50-7A74-4884-B338-9FAACDD38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Things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39422-6BA8-4330-83E7-90F9608F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558926"/>
            <a:ext cx="11523133" cy="5038723"/>
          </a:xfrm>
        </p:spPr>
        <p:txBody>
          <a:bodyPr/>
          <a:lstStyle/>
          <a:p>
            <a:r>
              <a:rPr lang="en-GB" sz="2200" b="0" i="0" dirty="0">
                <a:solidFill>
                  <a:srgbClr val="333333"/>
                </a:solidFill>
                <a:effectLst/>
              </a:rPr>
              <a:t>How will confirming QWE work if or when you are approached by a candidate:</a:t>
            </a:r>
          </a:p>
          <a:p>
            <a:pPr marL="809625" lvl="3" indent="-277813"/>
            <a:r>
              <a:rPr lang="en-GB" sz="2200" dirty="0">
                <a:solidFill>
                  <a:srgbClr val="333333"/>
                </a:solidFill>
              </a:rPr>
              <a:t>Who will it be? How they check?</a:t>
            </a:r>
          </a:p>
          <a:p>
            <a:pPr lvl="1"/>
            <a:endParaRPr lang="en-GB" sz="2200" dirty="0"/>
          </a:p>
          <a:p>
            <a:r>
              <a:rPr lang="en-GB" sz="2200" dirty="0"/>
              <a:t>How will you manage retrospective claims?</a:t>
            </a:r>
          </a:p>
          <a:p>
            <a:pPr marL="809625" lvl="3" indent="-277813"/>
            <a:r>
              <a:rPr lang="en-GB" sz="2200" dirty="0">
                <a:solidFill>
                  <a:srgbClr val="333333"/>
                </a:solidFill>
              </a:rPr>
              <a:t>Are you keeping records, for example, are you recording the details of temporary employees and the work they carried out?</a:t>
            </a:r>
          </a:p>
          <a:p>
            <a:pPr marL="874712" lvl="3" indent="-342900"/>
            <a:endParaRPr lang="en-GB" sz="2200" dirty="0">
              <a:solidFill>
                <a:srgbClr val="333333"/>
              </a:solidFill>
            </a:endParaRP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GB" sz="2200" dirty="0"/>
              <a:t>What will recording QWE look like in your firm?</a:t>
            </a:r>
          </a:p>
          <a:p>
            <a:endParaRPr lang="en-GB" sz="2200" dirty="0"/>
          </a:p>
          <a:p>
            <a:r>
              <a:rPr lang="en-GB" sz="2200" dirty="0"/>
              <a:t>How will you manage employee expectations around QWE and qualification?</a:t>
            </a:r>
          </a:p>
          <a:p>
            <a:endParaRPr lang="en-GB" sz="2200" dirty="0"/>
          </a:p>
          <a:p>
            <a:r>
              <a:rPr lang="en-GB" sz="2200" dirty="0"/>
              <a:t>Can you take advantage of flexibility to support your recruitment?</a:t>
            </a:r>
          </a:p>
        </p:txBody>
      </p:sp>
    </p:spTree>
    <p:extLst>
      <p:ext uri="{BB962C8B-B14F-4D97-AF65-F5344CB8AC3E}">
        <p14:creationId xmlns:p14="http://schemas.microsoft.com/office/powerpoint/2010/main" val="3339814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7DC38-1EFF-4BF4-93C9-95109467E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3" y="260351"/>
            <a:ext cx="8990542" cy="1143000"/>
          </a:xfrm>
        </p:spPr>
        <p:txBody>
          <a:bodyPr/>
          <a:lstStyle/>
          <a:p>
            <a:r>
              <a:rPr lang="en-GB" dirty="0"/>
              <a:t>What does good QWE look like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3F214-41FA-4F5A-9E87-4BF69EC3B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6598" y="1606551"/>
            <a:ext cx="10399809" cy="5251449"/>
          </a:xfrm>
        </p:spPr>
        <p:txBody>
          <a:bodyPr/>
          <a:lstStyle/>
          <a:p>
            <a:pPr marL="0" indent="0">
              <a:buNone/>
            </a:pPr>
            <a:r>
              <a:rPr lang="en-GB" sz="2800" b="0" i="0" dirty="0">
                <a:solidFill>
                  <a:srgbClr val="333333"/>
                </a:solidFill>
                <a:effectLst/>
              </a:rPr>
              <a:t>Diverse and varied work that provides exposure to a wide range     of</a:t>
            </a:r>
            <a:r>
              <a:rPr lang="en-GB" sz="2800" dirty="0">
                <a:solidFill>
                  <a:srgbClr val="333333"/>
                </a:solidFill>
              </a:rPr>
              <a:t> </a:t>
            </a:r>
            <a:r>
              <a:rPr lang="en-GB" sz="2800" b="0" i="0" dirty="0">
                <a:solidFill>
                  <a:srgbClr val="333333"/>
                </a:solidFill>
                <a:effectLst/>
              </a:rPr>
              <a:t>competences</a:t>
            </a:r>
          </a:p>
          <a:p>
            <a:pPr marL="0" indent="0">
              <a:buNone/>
            </a:pPr>
            <a:endParaRPr lang="en-GB" sz="2800" dirty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en-GB" sz="2800" dirty="0">
                <a:solidFill>
                  <a:srgbClr val="333333"/>
                </a:solidFill>
              </a:rPr>
              <a:t>Opportunities for reflection on performance to identify both   	      strengths and areas of development</a:t>
            </a:r>
          </a:p>
          <a:p>
            <a:pPr marL="0" indent="0">
              <a:buNone/>
            </a:pPr>
            <a:endParaRPr lang="en-GB" sz="2800" dirty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en-GB" sz="2800" dirty="0">
                <a:solidFill>
                  <a:srgbClr val="333333"/>
                </a:solidFill>
              </a:rPr>
              <a:t>Exposure to professionalism and to ethical issues</a:t>
            </a:r>
          </a:p>
          <a:p>
            <a:pPr marL="0" indent="0">
              <a:buNone/>
            </a:pPr>
            <a:r>
              <a:rPr lang="en-GB" sz="2800" dirty="0"/>
              <a:t>	     </a:t>
            </a:r>
          </a:p>
          <a:p>
            <a:pPr marL="0" indent="0">
              <a:buNone/>
            </a:pPr>
            <a:r>
              <a:rPr lang="en-GB" sz="2800" dirty="0">
                <a:solidFill>
                  <a:srgbClr val="333333"/>
                </a:solidFill>
              </a:rPr>
              <a:t>Effective supervision throughout the placement </a:t>
            </a:r>
          </a:p>
          <a:p>
            <a:pPr marL="0" indent="0">
              <a:buNone/>
            </a:pPr>
            <a:r>
              <a:rPr lang="en-GB" dirty="0">
                <a:latin typeface="+mj-lt"/>
              </a:rPr>
              <a:t>	</a:t>
            </a:r>
            <a:endParaRPr lang="en-GB" sz="2200" dirty="0">
              <a:solidFill>
                <a:srgbClr val="333333"/>
              </a:solidFill>
              <a:latin typeface="+mj-lt"/>
            </a:endParaRPr>
          </a:p>
        </p:txBody>
      </p:sp>
      <p:pic>
        <p:nvPicPr>
          <p:cNvPr id="5" name="Graphic 4" descr="Laptop with solid fill">
            <a:extLst>
              <a:ext uri="{FF2B5EF4-FFF2-40B4-BE49-F238E27FC236}">
                <a16:creationId xmlns:a16="http://schemas.microsoft.com/office/drawing/2014/main" id="{7B3B52CD-1E28-4C9F-86AE-089158C28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6001" y="1606551"/>
            <a:ext cx="914400" cy="914400"/>
          </a:xfrm>
          <a:prstGeom prst="rect">
            <a:avLst/>
          </a:prstGeom>
        </p:spPr>
      </p:pic>
      <p:pic>
        <p:nvPicPr>
          <p:cNvPr id="9" name="Graphic 8" descr="Good Idea with solid fill">
            <a:extLst>
              <a:ext uri="{FF2B5EF4-FFF2-40B4-BE49-F238E27FC236}">
                <a16:creationId xmlns:a16="http://schemas.microsoft.com/office/drawing/2014/main" id="{84151B9A-3FE3-4FE6-960C-F82188ADA4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6001" y="2971800"/>
            <a:ext cx="914400" cy="914400"/>
          </a:xfrm>
          <a:prstGeom prst="rect">
            <a:avLst/>
          </a:prstGeom>
        </p:spPr>
      </p:pic>
      <p:pic>
        <p:nvPicPr>
          <p:cNvPr id="11" name="Graphic 10" descr="Thought outline">
            <a:extLst>
              <a:ext uri="{FF2B5EF4-FFF2-40B4-BE49-F238E27FC236}">
                <a16:creationId xmlns:a16="http://schemas.microsoft.com/office/drawing/2014/main" id="{142C4B19-15A9-4807-84DE-EABC398F7DA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5520" y="4232275"/>
            <a:ext cx="914400" cy="914400"/>
          </a:xfrm>
          <a:prstGeom prst="rect">
            <a:avLst/>
          </a:prstGeom>
        </p:spPr>
      </p:pic>
      <p:pic>
        <p:nvPicPr>
          <p:cNvPr id="13" name="Graphic 12" descr="Classroom with solid fill">
            <a:extLst>
              <a:ext uri="{FF2B5EF4-FFF2-40B4-BE49-F238E27FC236}">
                <a16:creationId xmlns:a16="http://schemas.microsoft.com/office/drawing/2014/main" id="{36034C2F-0DED-4AF4-968E-4F37085B33F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6353" y="5452667"/>
            <a:ext cx="865715" cy="865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04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2ED97-F49F-4ED3-9F2F-082EACBA8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67" y="260351"/>
            <a:ext cx="9861284" cy="1143000"/>
          </a:xfrm>
        </p:spPr>
        <p:txBody>
          <a:bodyPr/>
          <a:lstStyle/>
          <a:p>
            <a:r>
              <a:rPr lang="en-GB" dirty="0"/>
              <a:t>Further resources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407B90-76BE-4C66-8C52-FF840A675E9E}"/>
              </a:ext>
            </a:extLst>
          </p:cNvPr>
          <p:cNvSpPr txBox="1"/>
          <p:nvPr/>
        </p:nvSpPr>
        <p:spPr>
          <a:xfrm>
            <a:off x="5701684" y="2959286"/>
            <a:ext cx="41291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Wider qualification info: </a:t>
            </a:r>
            <a:r>
              <a:rPr lang="en-GB" sz="2800" dirty="0">
                <a:solidFill>
                  <a:srgbClr val="B10035"/>
                </a:solidFill>
              </a:rPr>
              <a:t>sra.org.uk/</a:t>
            </a:r>
            <a:r>
              <a:rPr lang="en-GB" sz="2800" dirty="0" err="1">
                <a:solidFill>
                  <a:srgbClr val="B10035"/>
                </a:solidFill>
              </a:rPr>
              <a:t>sqe</a:t>
            </a:r>
            <a:r>
              <a:rPr lang="en-GB" sz="2800" dirty="0">
                <a:solidFill>
                  <a:srgbClr val="B10035"/>
                </a:solidFill>
              </a:rPr>
              <a:t> </a:t>
            </a:r>
          </a:p>
        </p:txBody>
      </p:sp>
      <p:pic>
        <p:nvPicPr>
          <p:cNvPr id="14" name="Graphic 13" descr="Laptop">
            <a:extLst>
              <a:ext uri="{FF2B5EF4-FFF2-40B4-BE49-F238E27FC236}">
                <a16:creationId xmlns:a16="http://schemas.microsoft.com/office/drawing/2014/main" id="{AC440103-8CA8-43E7-A1C2-F297C2DB0E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65235" y="1434833"/>
            <a:ext cx="1685649" cy="1685649"/>
          </a:xfrm>
          <a:prstGeom prst="rect">
            <a:avLst/>
          </a:prstGeom>
        </p:spPr>
      </p:pic>
      <p:pic>
        <p:nvPicPr>
          <p:cNvPr id="9" name="Graphic 8" descr="World">
            <a:extLst>
              <a:ext uri="{FF2B5EF4-FFF2-40B4-BE49-F238E27FC236}">
                <a16:creationId xmlns:a16="http://schemas.microsoft.com/office/drawing/2014/main" id="{8A17D5EA-04BF-4F00-B097-57B2DC1409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86918" y="1556070"/>
            <a:ext cx="1403216" cy="140321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8167DF0-A3E6-4458-B042-D379CA84379A}"/>
              </a:ext>
            </a:extLst>
          </p:cNvPr>
          <p:cNvSpPr txBox="1"/>
          <p:nvPr/>
        </p:nvSpPr>
        <p:spPr>
          <a:xfrm>
            <a:off x="339100" y="2905687"/>
            <a:ext cx="37595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SQE assessment:</a:t>
            </a:r>
          </a:p>
          <a:p>
            <a:pPr algn="ctr"/>
            <a:r>
              <a:rPr lang="en-GB" sz="2800" dirty="0">
                <a:solidFill>
                  <a:srgbClr val="B10035"/>
                </a:solidFill>
              </a:rPr>
              <a:t>sqe.sra.org.uk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6D15EF-0C31-4675-8169-CD69F4FB5D36}"/>
              </a:ext>
            </a:extLst>
          </p:cNvPr>
          <p:cNvSpPr txBox="1"/>
          <p:nvPr/>
        </p:nvSpPr>
        <p:spPr>
          <a:xfrm>
            <a:off x="1386918" y="5435814"/>
            <a:ext cx="4608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SQE webinars:</a:t>
            </a:r>
          </a:p>
          <a:p>
            <a:pPr algn="ctr"/>
            <a:r>
              <a:rPr lang="en-GB" sz="2800" dirty="0">
                <a:solidFill>
                  <a:srgbClr val="B10035"/>
                </a:solidFill>
              </a:rPr>
              <a:t>youtube.com/SRAsolicitors</a:t>
            </a:r>
          </a:p>
        </p:txBody>
      </p:sp>
      <p:pic>
        <p:nvPicPr>
          <p:cNvPr id="1028" name="Picture 4" descr="YouTube Icon / Gray | Iphone icon, App icon, Ios app icon">
            <a:extLst>
              <a:ext uri="{FF2B5EF4-FFF2-40B4-BE49-F238E27FC236}">
                <a16:creationId xmlns:a16="http://schemas.microsoft.com/office/drawing/2014/main" id="{E684E320-4DE0-45AB-A94F-A5E202498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5" b="12085"/>
          <a:stretch/>
        </p:blipFill>
        <p:spPr bwMode="auto">
          <a:xfrm>
            <a:off x="2809893" y="4177088"/>
            <a:ext cx="1428751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Paper with solid fill">
            <a:extLst>
              <a:ext uri="{FF2B5EF4-FFF2-40B4-BE49-F238E27FC236}">
                <a16:creationId xmlns:a16="http://schemas.microsoft.com/office/drawing/2014/main" id="{23289560-66B6-44A6-9CC4-BD5035707AF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67732" y="4177088"/>
            <a:ext cx="1385261" cy="138526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4106A56-6A79-41E4-8734-4315319B468E}"/>
              </a:ext>
            </a:extLst>
          </p:cNvPr>
          <p:cNvSpPr txBox="1"/>
          <p:nvPr/>
        </p:nvSpPr>
        <p:spPr>
          <a:xfrm>
            <a:off x="6765235" y="5516424"/>
            <a:ext cx="54267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Subscribe to SQE Update</a:t>
            </a:r>
          </a:p>
          <a:p>
            <a:pPr algn="ctr"/>
            <a:r>
              <a:rPr lang="en-GB" sz="2800" dirty="0"/>
              <a:t>newsletter: </a:t>
            </a:r>
            <a:r>
              <a:rPr lang="en-GB" sz="2800" dirty="0">
                <a:solidFill>
                  <a:srgbClr val="B10035"/>
                </a:solidFill>
              </a:rPr>
              <a:t>sra.org.uk/</a:t>
            </a:r>
            <a:r>
              <a:rPr lang="en-GB" sz="2800" dirty="0" err="1">
                <a:solidFill>
                  <a:srgbClr val="B10035"/>
                </a:solidFill>
              </a:rPr>
              <a:t>sqeupdate</a:t>
            </a:r>
            <a:r>
              <a:rPr lang="en-GB" sz="2800" dirty="0">
                <a:solidFill>
                  <a:srgbClr val="B10035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6809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194" y="89177"/>
            <a:ext cx="6586491" cy="1316764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What is the SQE?</a:t>
            </a:r>
          </a:p>
        </p:txBody>
      </p:sp>
      <p:pic>
        <p:nvPicPr>
          <p:cNvPr id="1026" name="Picture 9" descr="A picture containing flower&#10;&#10;Description automatically generated">
            <a:extLst>
              <a:ext uri="{FF2B5EF4-FFF2-40B4-BE49-F238E27FC236}">
                <a16:creationId xmlns:a16="http://schemas.microsoft.com/office/drawing/2014/main" id="{26D6EC12-2906-4E05-922C-BF49B22D2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140" y="1703809"/>
            <a:ext cx="4541273" cy="4419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7518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27381" y="68627"/>
            <a:ext cx="6527800" cy="114300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Transition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29EB172-3F31-4A8C-8B09-0EE3C94F8529}"/>
              </a:ext>
            </a:extLst>
          </p:cNvPr>
          <p:cNvGrpSpPr/>
          <p:nvPr/>
        </p:nvGrpSpPr>
        <p:grpSpPr>
          <a:xfrm>
            <a:off x="895673" y="2513520"/>
            <a:ext cx="10250382" cy="1938992"/>
            <a:chOff x="895673" y="4340637"/>
            <a:chExt cx="10250382" cy="193899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5673" y="4350127"/>
              <a:ext cx="2016224" cy="1162539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7178109-A3A8-4E9B-91EB-4BDEE349CDD3}"/>
                </a:ext>
              </a:extLst>
            </p:cNvPr>
            <p:cNvSpPr txBox="1"/>
            <p:nvPr/>
          </p:nvSpPr>
          <p:spPr>
            <a:xfrm>
              <a:off x="2735627" y="4340637"/>
              <a:ext cx="841042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buClr>
                  <a:srgbClr val="9E1B34"/>
                </a:buClr>
              </a:pPr>
              <a:r>
                <a:rPr lang="en-GB" sz="2400" dirty="0">
                  <a:solidFill>
                    <a:prstClr val="black"/>
                  </a:solidFill>
                </a:rPr>
                <a:t>If you have started to train under the LPC route, you have choice to continue, or to switch to SQE. </a:t>
              </a:r>
            </a:p>
            <a:p>
              <a:pPr algn="l">
                <a:buClr>
                  <a:srgbClr val="9E1B34"/>
                </a:buClr>
              </a:pPr>
              <a:endParaRPr lang="en-GB" sz="2400" dirty="0">
                <a:solidFill>
                  <a:prstClr val="black"/>
                </a:solidFill>
              </a:endParaRPr>
            </a:p>
            <a:p>
              <a:pPr algn="l">
                <a:buClr>
                  <a:srgbClr val="9E1B34"/>
                </a:buClr>
              </a:pPr>
              <a:r>
                <a:rPr lang="en-GB" sz="2400" dirty="0">
                  <a:solidFill>
                    <a:prstClr val="black"/>
                  </a:solidFill>
                </a:rPr>
                <a:t>In general, last QLD/CPE programmes start autumn 2021. Then, everyone must take SQE</a:t>
              </a:r>
            </a:p>
          </p:txBody>
        </p:sp>
      </p:grpSp>
      <p:pic>
        <p:nvPicPr>
          <p:cNvPr id="13" name="Graphic 12" descr="Laptop">
            <a:extLst>
              <a:ext uri="{FF2B5EF4-FFF2-40B4-BE49-F238E27FC236}">
                <a16:creationId xmlns:a16="http://schemas.microsoft.com/office/drawing/2014/main" id="{00288440-BA10-4DBE-9E76-70E1CFB895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89517" y="4596698"/>
            <a:ext cx="1211153" cy="145143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2EB0F61-9579-4174-ACD5-66C53A1ADEF1}"/>
              </a:ext>
            </a:extLst>
          </p:cNvPr>
          <p:cNvSpPr txBox="1"/>
          <p:nvPr/>
        </p:nvSpPr>
        <p:spPr>
          <a:xfrm>
            <a:off x="2849967" y="4996714"/>
            <a:ext cx="8410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>
                <a:srgbClr val="9E1B34"/>
              </a:buClr>
            </a:pPr>
            <a:r>
              <a:rPr lang="en-GB" sz="2400" dirty="0">
                <a:solidFill>
                  <a:prstClr val="black"/>
                </a:solidFill>
              </a:rPr>
              <a:t>Details are complex - check them out on our website!</a:t>
            </a:r>
          </a:p>
          <a:p>
            <a:pPr algn="l">
              <a:buClr>
                <a:srgbClr val="9E1B34"/>
              </a:buClr>
            </a:pP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sra.org.uk/transitional-arrangements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8961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248E4-C727-4AE5-86FC-17A34A903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859" y="198827"/>
            <a:ext cx="6527800" cy="1143000"/>
          </a:xfrm>
        </p:spPr>
        <p:txBody>
          <a:bodyPr/>
          <a:lstStyle/>
          <a:p>
            <a:r>
              <a:rPr lang="en-GB" dirty="0"/>
              <a:t>SQE1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0EF8F29-F03A-4343-BA0A-AF1648C7927A}"/>
              </a:ext>
            </a:extLst>
          </p:cNvPr>
          <p:cNvSpPr txBox="1"/>
          <p:nvPr/>
        </p:nvSpPr>
        <p:spPr>
          <a:xfrm>
            <a:off x="564317" y="3952495"/>
            <a:ext cx="2769123" cy="12287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</a:rPr>
              <a:t>Two 180-question examinations - 10 hours in total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745565E-0DCF-41FE-8807-CFF4B11F674D}"/>
              </a:ext>
            </a:extLst>
          </p:cNvPr>
          <p:cNvSpPr txBox="1"/>
          <p:nvPr/>
        </p:nvSpPr>
        <p:spPr>
          <a:xfrm>
            <a:off x="2179446" y="476945"/>
            <a:ext cx="6160636" cy="580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Functioning Legal Knowledge</a:t>
            </a:r>
            <a:endParaRPr lang="en-GB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0006E0-BFA0-4677-B694-CD4E334EAE0D}"/>
              </a:ext>
            </a:extLst>
          </p:cNvPr>
          <p:cNvSpPr txBox="1"/>
          <p:nvPr/>
        </p:nvSpPr>
        <p:spPr>
          <a:xfrm>
            <a:off x="4160883" y="3952495"/>
            <a:ext cx="3315879" cy="2004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</a:rPr>
              <a:t>FLK - test ability to identify legal principles and apply them to client problems </a:t>
            </a:r>
            <a:br>
              <a:rPr lang="en-GB" sz="2400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</a:rPr>
              <a:t>and transactions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C08D2D7-404B-4FFB-B21E-FED11BB1F601}"/>
              </a:ext>
            </a:extLst>
          </p:cNvPr>
          <p:cNvCxnSpPr/>
          <p:nvPr/>
        </p:nvCxnSpPr>
        <p:spPr bwMode="auto">
          <a:xfrm>
            <a:off x="7825552" y="2453138"/>
            <a:ext cx="0" cy="11783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660821B-7EBC-438D-87A1-E812360A21CC}"/>
              </a:ext>
            </a:extLst>
          </p:cNvPr>
          <p:cNvCxnSpPr/>
          <p:nvPr/>
        </p:nvCxnSpPr>
        <p:spPr bwMode="auto">
          <a:xfrm>
            <a:off x="3528501" y="2471206"/>
            <a:ext cx="0" cy="11783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64AB44B-E5E5-4FED-81D5-FFF9A39C7F46}"/>
              </a:ext>
            </a:extLst>
          </p:cNvPr>
          <p:cNvSpPr txBox="1"/>
          <p:nvPr/>
        </p:nvSpPr>
        <p:spPr>
          <a:xfrm>
            <a:off x="8223836" y="3952495"/>
            <a:ext cx="2882245" cy="12287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</a:rPr>
              <a:t>Unflagged ethics questions throughout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81FCF41-ACBD-4AC9-8362-64B3B55236F1}"/>
              </a:ext>
            </a:extLst>
          </p:cNvPr>
          <p:cNvGrpSpPr/>
          <p:nvPr/>
        </p:nvGrpSpPr>
        <p:grpSpPr>
          <a:xfrm>
            <a:off x="8921027" y="2300668"/>
            <a:ext cx="1487863" cy="1605081"/>
            <a:chOff x="9642869" y="2196316"/>
            <a:chExt cx="1487863" cy="1605081"/>
          </a:xfrm>
        </p:grpSpPr>
        <p:pic>
          <p:nvPicPr>
            <p:cNvPr id="68" name="Graphic 67" descr="Heart">
              <a:extLst>
                <a:ext uri="{FF2B5EF4-FFF2-40B4-BE49-F238E27FC236}">
                  <a16:creationId xmlns:a16="http://schemas.microsoft.com/office/drawing/2014/main" id="{F252D60E-BDF9-460D-AA84-E7BE342735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642869" y="2523249"/>
              <a:ext cx="476824" cy="476824"/>
            </a:xfrm>
            <a:prstGeom prst="rect">
              <a:avLst/>
            </a:prstGeom>
          </p:spPr>
        </p:pic>
        <p:pic>
          <p:nvPicPr>
            <p:cNvPr id="69" name="Graphic 68" descr="Seesaw">
              <a:extLst>
                <a:ext uri="{FF2B5EF4-FFF2-40B4-BE49-F238E27FC236}">
                  <a16:creationId xmlns:a16="http://schemas.microsoft.com/office/drawing/2014/main" id="{9B150F23-8FDD-41F3-935F-191686EA5C4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642869" y="2313534"/>
              <a:ext cx="1487863" cy="1487863"/>
            </a:xfrm>
            <a:prstGeom prst="rect">
              <a:avLst/>
            </a:prstGeom>
          </p:spPr>
        </p:pic>
        <p:pic>
          <p:nvPicPr>
            <p:cNvPr id="70" name="Graphic 69" descr="Head with gears">
              <a:extLst>
                <a:ext uri="{FF2B5EF4-FFF2-40B4-BE49-F238E27FC236}">
                  <a16:creationId xmlns:a16="http://schemas.microsoft.com/office/drawing/2014/main" id="{B605C968-DDA0-4D8B-BB2F-9E532ED03F5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573362" y="2196316"/>
              <a:ext cx="520322" cy="520322"/>
            </a:xfrm>
            <a:prstGeom prst="rect">
              <a:avLst/>
            </a:prstGeom>
          </p:spPr>
        </p:pic>
      </p:grpSp>
      <p:pic>
        <p:nvPicPr>
          <p:cNvPr id="74" name="Graphic 73" descr="Universal access">
            <a:extLst>
              <a:ext uri="{FF2B5EF4-FFF2-40B4-BE49-F238E27FC236}">
                <a16:creationId xmlns:a16="http://schemas.microsoft.com/office/drawing/2014/main" id="{3B4A969C-5761-4003-BEE7-0AF4B4626A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28513" y="2359277"/>
            <a:ext cx="1487863" cy="1487863"/>
          </a:xfrm>
          <a:prstGeom prst="rect">
            <a:avLst/>
          </a:prstGeom>
        </p:spPr>
      </p:pic>
      <p:pic>
        <p:nvPicPr>
          <p:cNvPr id="76" name="Graphic 75" descr="Laptop">
            <a:extLst>
              <a:ext uri="{FF2B5EF4-FFF2-40B4-BE49-F238E27FC236}">
                <a16:creationId xmlns:a16="http://schemas.microsoft.com/office/drawing/2014/main" id="{E04244D4-75A0-45B2-9169-A86ED572E1C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85918" y="2360166"/>
            <a:ext cx="1409903" cy="1409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643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248E4-C727-4AE5-86FC-17A34A903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859" y="198827"/>
            <a:ext cx="6527800" cy="1143000"/>
          </a:xfrm>
        </p:spPr>
        <p:txBody>
          <a:bodyPr/>
          <a:lstStyle/>
          <a:p>
            <a:r>
              <a:rPr lang="en-GB" dirty="0"/>
              <a:t>SQE1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86F133-78A9-477A-B58C-536191728A18}"/>
              </a:ext>
            </a:extLst>
          </p:cNvPr>
          <p:cNvSpPr txBox="1"/>
          <p:nvPr/>
        </p:nvSpPr>
        <p:spPr>
          <a:xfrm>
            <a:off x="2180978" y="506295"/>
            <a:ext cx="6127215" cy="580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Functioning Legal Knowledge</a:t>
            </a:r>
            <a:endParaRPr lang="en-GB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3AC55BC-9D5D-4AD3-836A-6B33583FAFD0}"/>
              </a:ext>
            </a:extLst>
          </p:cNvPr>
          <p:cNvSpPr txBox="1"/>
          <p:nvPr/>
        </p:nvSpPr>
        <p:spPr>
          <a:xfrm>
            <a:off x="2146952" y="2086192"/>
            <a:ext cx="16447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B1003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FLK1</a:t>
            </a:r>
            <a:endParaRPr lang="en-GB" sz="24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A35E202-8D36-45B3-9FCA-426E883B51E1}"/>
              </a:ext>
            </a:extLst>
          </p:cNvPr>
          <p:cNvGrpSpPr/>
          <p:nvPr/>
        </p:nvGrpSpPr>
        <p:grpSpPr>
          <a:xfrm>
            <a:off x="815414" y="1508787"/>
            <a:ext cx="11666753" cy="4933598"/>
            <a:chOff x="590400" y="1518311"/>
            <a:chExt cx="11666753" cy="493359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77EF493-95F1-4002-8C49-BD1F81B1618A}"/>
                </a:ext>
              </a:extLst>
            </p:cNvPr>
            <p:cNvSpPr txBox="1"/>
            <p:nvPr/>
          </p:nvSpPr>
          <p:spPr>
            <a:xfrm>
              <a:off x="6936812" y="3139084"/>
              <a:ext cx="5320341" cy="25021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891" indent="-342891">
                <a:lnSpc>
                  <a:spcPct val="107000"/>
                </a:lnSpc>
                <a:spcAft>
                  <a:spcPts val="800"/>
                </a:spcAft>
                <a:buFont typeface="Courier New" panose="02070309020205020404" pitchFamily="49" charset="0"/>
                <a:buChar char="o"/>
              </a:pPr>
              <a:r>
                <a:rPr lang="en-GB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Property Law and Practice</a:t>
              </a:r>
            </a:p>
            <a:p>
              <a:pPr marL="342891" indent="-342891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Wills and Admin of Estates</a:t>
              </a:r>
            </a:p>
            <a:p>
              <a:pPr marL="342891" indent="-342891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Solicitors Accounts</a:t>
              </a:r>
            </a:p>
            <a:p>
              <a:pPr marL="342891" indent="-342891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Land Law</a:t>
              </a:r>
            </a:p>
            <a:p>
              <a:pPr marL="342891" indent="-342891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Trust</a:t>
              </a:r>
            </a:p>
            <a:p>
              <a:pPr marL="342891" indent="-342891">
                <a:lnSpc>
                  <a:spcPct val="105000"/>
                </a:lnSpc>
                <a:spcAft>
                  <a:spcPts val="800"/>
                </a:spcAft>
                <a:buFont typeface="Courier New" panose="02070309020205020404" pitchFamily="49" charset="0"/>
                <a:buChar char="o"/>
              </a:pPr>
              <a:r>
                <a:rPr lang="en-GB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Criminal Law and Practice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59CADE4-C019-4362-AD91-42C830B6349F}"/>
                </a:ext>
              </a:extLst>
            </p:cNvPr>
            <p:cNvSpPr txBox="1"/>
            <p:nvPr/>
          </p:nvSpPr>
          <p:spPr>
            <a:xfrm>
              <a:off x="590400" y="3174152"/>
              <a:ext cx="6346412" cy="32777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891" indent="-342891">
                <a:lnSpc>
                  <a:spcPct val="107000"/>
                </a:lnSpc>
                <a:spcAft>
                  <a:spcPts val="800"/>
                </a:spcAft>
                <a:buFont typeface="Courier New" panose="02070309020205020404" pitchFamily="49" charset="0"/>
                <a:buChar char="o"/>
              </a:pPr>
              <a:r>
                <a:rPr lang="en-GB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Business Law and Practice</a:t>
              </a:r>
            </a:p>
            <a:p>
              <a:pPr marL="342891" indent="-342891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Dispute Resolution</a:t>
              </a:r>
            </a:p>
            <a:p>
              <a:pPr marL="342891" indent="-342891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Contract</a:t>
              </a:r>
            </a:p>
            <a:p>
              <a:pPr marL="342891" indent="-342891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Tort</a:t>
              </a:r>
            </a:p>
            <a:p>
              <a:pPr marL="342891" indent="-342891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Legal System of England and </a:t>
              </a:r>
              <a:br>
                <a:rPr lang="en-GB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</a:br>
              <a:r>
                <a:rPr lang="en-GB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Wales</a:t>
              </a:r>
            </a:p>
            <a:p>
              <a:pPr marL="342891" indent="-342891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Public Law</a:t>
              </a:r>
            </a:p>
            <a:p>
              <a:pPr marL="342891" indent="-342891">
                <a:lnSpc>
                  <a:spcPct val="105000"/>
                </a:lnSpc>
                <a:spcAft>
                  <a:spcPts val="800"/>
                </a:spcAft>
                <a:buFont typeface="Courier New" panose="02070309020205020404" pitchFamily="49" charset="0"/>
                <a:buChar char="o"/>
              </a:pPr>
              <a:r>
                <a:rPr lang="en-GB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Legal Services</a:t>
              </a:r>
            </a:p>
          </p:txBody>
        </p:sp>
        <p:pic>
          <p:nvPicPr>
            <p:cNvPr id="30" name="Graphic 29" descr="Laptop">
              <a:extLst>
                <a:ext uri="{FF2B5EF4-FFF2-40B4-BE49-F238E27FC236}">
                  <a16:creationId xmlns:a16="http://schemas.microsoft.com/office/drawing/2014/main" id="{E8278353-E665-4A7A-8C10-F0D87C925E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179" y="1518311"/>
              <a:ext cx="1746028" cy="1746027"/>
            </a:xfrm>
            <a:prstGeom prst="rect">
              <a:avLst/>
            </a:prstGeom>
          </p:spPr>
        </p:pic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9FF6C4CF-2E1E-44B5-8799-AFE2095D60BD}"/>
              </a:ext>
            </a:extLst>
          </p:cNvPr>
          <p:cNvSpPr txBox="1"/>
          <p:nvPr/>
        </p:nvSpPr>
        <p:spPr>
          <a:xfrm>
            <a:off x="8658477" y="2086192"/>
            <a:ext cx="13957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B1003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FLK2</a:t>
            </a:r>
            <a:endParaRPr lang="en-GB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5B1B8DB-CA82-41A7-AEF0-2CCF16DE7C02}"/>
              </a:ext>
            </a:extLst>
          </p:cNvPr>
          <p:cNvCxnSpPr>
            <a:cxnSpLocks/>
          </p:cNvCxnSpPr>
          <p:nvPr/>
        </p:nvCxnSpPr>
        <p:spPr bwMode="auto">
          <a:xfrm>
            <a:off x="5883273" y="1888701"/>
            <a:ext cx="0" cy="8581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Graphic 11" descr="Laptop">
            <a:extLst>
              <a:ext uri="{FF2B5EF4-FFF2-40B4-BE49-F238E27FC236}">
                <a16:creationId xmlns:a16="http://schemas.microsoft.com/office/drawing/2014/main" id="{BF86C15C-70E6-4F64-A480-F2544AE09D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45887" y="1501252"/>
            <a:ext cx="1746028" cy="1746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642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09533-80AC-4EFD-A5D4-05B5D1065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725" y="497679"/>
            <a:ext cx="6527800" cy="1143000"/>
          </a:xfrm>
        </p:spPr>
        <p:txBody>
          <a:bodyPr/>
          <a:lstStyle/>
          <a:p>
            <a:r>
              <a:rPr lang="en-GB" dirty="0"/>
              <a:t>SQE2</a:t>
            </a:r>
            <a:br>
              <a:rPr lang="en-GB" dirty="0"/>
            </a:b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5E6630-E567-4A11-987B-190E011CB8D0}"/>
              </a:ext>
            </a:extLst>
          </p:cNvPr>
          <p:cNvSpPr txBox="1"/>
          <p:nvPr/>
        </p:nvSpPr>
        <p:spPr>
          <a:xfrm>
            <a:off x="2122743" y="541441"/>
            <a:ext cx="7758539" cy="45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Practical</a:t>
            </a:r>
            <a:r>
              <a:rPr lang="en-GB" sz="2400" b="1" dirty="0">
                <a:solidFill>
                  <a:srgbClr val="B1003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legal skills assessments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7E81A99-82AB-4650-BDA3-7032D7CEE0B0}"/>
              </a:ext>
            </a:extLst>
          </p:cNvPr>
          <p:cNvGrpSpPr/>
          <p:nvPr/>
        </p:nvGrpSpPr>
        <p:grpSpPr>
          <a:xfrm>
            <a:off x="3149094" y="3824459"/>
            <a:ext cx="8492717" cy="1616596"/>
            <a:chOff x="3149093" y="3861035"/>
            <a:chExt cx="8492717" cy="161659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1CAE2C6-9FE9-4069-AF91-66FD40707824}"/>
                </a:ext>
              </a:extLst>
            </p:cNvPr>
            <p:cNvSpPr txBox="1"/>
            <p:nvPr/>
          </p:nvSpPr>
          <p:spPr>
            <a:xfrm>
              <a:off x="3149093" y="3861035"/>
              <a:ext cx="2605784" cy="16165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5000"/>
                </a:lnSpc>
              </a:pPr>
              <a:r>
                <a:rPr lang="en-GB" sz="2400" dirty="0">
                  <a:latin typeface="Arial" panose="020B0604020202020204" pitchFamily="34" charset="0"/>
                  <a:ea typeface="Calibri" panose="020F0502020204030204" pitchFamily="34" charset="0"/>
                </a:rPr>
                <a:t>Simulating tasks carried out by </a:t>
              </a:r>
              <a:br>
                <a:rPr lang="en-GB" sz="2400" dirty="0">
                  <a:latin typeface="Arial" panose="020B0604020202020204" pitchFamily="34" charset="0"/>
                  <a:ea typeface="Calibri" panose="020F0502020204030204" pitchFamily="34" charset="0"/>
                </a:rPr>
              </a:br>
              <a:r>
                <a:rPr lang="en-GB" sz="2400" dirty="0">
                  <a:latin typeface="Arial" panose="020B0604020202020204" pitchFamily="34" charset="0"/>
                  <a:ea typeface="Calibri" panose="020F0502020204030204" pitchFamily="34" charset="0"/>
                </a:rPr>
                <a:t>a solicitor in practice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A8E2B2C-19FA-47D8-A251-9331FDD458EA}"/>
                </a:ext>
              </a:extLst>
            </p:cNvPr>
            <p:cNvSpPr txBox="1"/>
            <p:nvPr/>
          </p:nvSpPr>
          <p:spPr>
            <a:xfrm>
              <a:off x="5961462" y="3861035"/>
              <a:ext cx="2745839" cy="16165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5000"/>
                </a:lnSpc>
              </a:pPr>
              <a:r>
                <a:rPr lang="en-GB" sz="2400" dirty="0">
                  <a:latin typeface="Arial" panose="020B0604020202020204" pitchFamily="34" charset="0"/>
                  <a:ea typeface="Calibri" panose="020F0502020204030204" pitchFamily="34" charset="0"/>
                </a:rPr>
                <a:t>Tests practical legal skills and functioning legal knowledge equally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44FC5E8-EDC3-41BC-8317-002EBDEE101C}"/>
                </a:ext>
              </a:extLst>
            </p:cNvPr>
            <p:cNvSpPr txBox="1"/>
            <p:nvPr/>
          </p:nvSpPr>
          <p:spPr>
            <a:xfrm>
              <a:off x="8759565" y="3861035"/>
              <a:ext cx="2882245" cy="12287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en-GB" sz="2400" dirty="0">
                  <a:latin typeface="Arial" panose="020B0604020202020204" pitchFamily="34" charset="0"/>
                  <a:ea typeface="Calibri" panose="020F0502020204030204" pitchFamily="34" charset="0"/>
                </a:rPr>
                <a:t>Unflagged ethics questions throughout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FA272A49-C073-4B9E-AEE5-9885BDAF6E31}"/>
              </a:ext>
            </a:extLst>
          </p:cNvPr>
          <p:cNvSpPr txBox="1"/>
          <p:nvPr/>
        </p:nvSpPr>
        <p:spPr>
          <a:xfrm>
            <a:off x="296726" y="3899879"/>
            <a:ext cx="2309567" cy="12287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</a:rPr>
              <a:t>16 written and oral tests - 14 hours in total</a:t>
            </a:r>
          </a:p>
        </p:txBody>
      </p:sp>
      <p:pic>
        <p:nvPicPr>
          <p:cNvPr id="38" name="Graphic 37" descr="Head with gears">
            <a:extLst>
              <a:ext uri="{FF2B5EF4-FFF2-40B4-BE49-F238E27FC236}">
                <a16:creationId xmlns:a16="http://schemas.microsoft.com/office/drawing/2014/main" id="{32C71013-5924-43A0-A104-A6CC012B37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91365" y="2321501"/>
            <a:ext cx="1124331" cy="1124331"/>
          </a:xfrm>
          <a:prstGeom prst="rect">
            <a:avLst/>
          </a:prstGeom>
        </p:spPr>
      </p:pic>
      <p:pic>
        <p:nvPicPr>
          <p:cNvPr id="42" name="Graphic 41" descr="Speech">
            <a:extLst>
              <a:ext uri="{FF2B5EF4-FFF2-40B4-BE49-F238E27FC236}">
                <a16:creationId xmlns:a16="http://schemas.microsoft.com/office/drawing/2014/main" id="{8676216E-4CAB-421B-830B-3F48EB91EE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82713" y="2604101"/>
            <a:ext cx="952851" cy="952851"/>
          </a:xfrm>
          <a:prstGeom prst="rect">
            <a:avLst/>
          </a:prstGeom>
        </p:spPr>
      </p:pic>
      <p:pic>
        <p:nvPicPr>
          <p:cNvPr id="43" name="Graphic 42" descr="Clipboard">
            <a:extLst>
              <a:ext uri="{FF2B5EF4-FFF2-40B4-BE49-F238E27FC236}">
                <a16:creationId xmlns:a16="http://schemas.microsoft.com/office/drawing/2014/main" id="{2D29D5F6-731F-4073-8A63-6AFC4E27EB1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1937" y="2456478"/>
            <a:ext cx="1003289" cy="1003289"/>
          </a:xfrm>
          <a:prstGeom prst="rect">
            <a:avLst/>
          </a:prstGeom>
        </p:spPr>
      </p:pic>
      <p:grpSp>
        <p:nvGrpSpPr>
          <p:cNvPr id="66" name="Group 65">
            <a:extLst>
              <a:ext uri="{FF2B5EF4-FFF2-40B4-BE49-F238E27FC236}">
                <a16:creationId xmlns:a16="http://schemas.microsoft.com/office/drawing/2014/main" id="{A3792FD8-1F2D-41BF-9EAD-302541EE79BB}"/>
              </a:ext>
            </a:extLst>
          </p:cNvPr>
          <p:cNvGrpSpPr/>
          <p:nvPr/>
        </p:nvGrpSpPr>
        <p:grpSpPr>
          <a:xfrm>
            <a:off x="9642870" y="2196317"/>
            <a:ext cx="1487863" cy="1605081"/>
            <a:chOff x="9642869" y="2196316"/>
            <a:chExt cx="1487863" cy="1605081"/>
          </a:xfrm>
        </p:grpSpPr>
        <p:pic>
          <p:nvPicPr>
            <p:cNvPr id="39" name="Graphic 38" descr="Heart">
              <a:extLst>
                <a:ext uri="{FF2B5EF4-FFF2-40B4-BE49-F238E27FC236}">
                  <a16:creationId xmlns:a16="http://schemas.microsoft.com/office/drawing/2014/main" id="{DC1D453A-1418-44A9-8582-DECF11BADC4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642869" y="2523249"/>
              <a:ext cx="476824" cy="476824"/>
            </a:xfrm>
            <a:prstGeom prst="rect">
              <a:avLst/>
            </a:prstGeom>
          </p:spPr>
        </p:pic>
        <p:pic>
          <p:nvPicPr>
            <p:cNvPr id="37" name="Graphic 36" descr="Seesaw">
              <a:extLst>
                <a:ext uri="{FF2B5EF4-FFF2-40B4-BE49-F238E27FC236}">
                  <a16:creationId xmlns:a16="http://schemas.microsoft.com/office/drawing/2014/main" id="{28B38457-484D-461A-B691-DA73267506C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9642869" y="2313534"/>
              <a:ext cx="1487863" cy="1487863"/>
            </a:xfrm>
            <a:prstGeom prst="rect">
              <a:avLst/>
            </a:prstGeom>
          </p:spPr>
        </p:pic>
        <p:pic>
          <p:nvPicPr>
            <p:cNvPr id="48" name="Graphic 47" descr="Head with gears">
              <a:extLst>
                <a:ext uri="{FF2B5EF4-FFF2-40B4-BE49-F238E27FC236}">
                  <a16:creationId xmlns:a16="http://schemas.microsoft.com/office/drawing/2014/main" id="{16BDD24F-4B4F-44BB-8196-BF5CA7ADC8A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0573362" y="2196316"/>
              <a:ext cx="520322" cy="520322"/>
            </a:xfrm>
            <a:prstGeom prst="rect">
              <a:avLst/>
            </a:prstGeom>
          </p:spPr>
        </p:pic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47517A7-DF91-4F6A-B3DF-875510C63D35}"/>
              </a:ext>
            </a:extLst>
          </p:cNvPr>
          <p:cNvCxnSpPr>
            <a:cxnSpLocks/>
          </p:cNvCxnSpPr>
          <p:nvPr/>
        </p:nvCxnSpPr>
        <p:spPr bwMode="auto">
          <a:xfrm>
            <a:off x="8829283" y="2920194"/>
            <a:ext cx="0" cy="8581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653DC46-CF6E-447C-B264-46AE597D527F}"/>
              </a:ext>
            </a:extLst>
          </p:cNvPr>
          <p:cNvCxnSpPr>
            <a:cxnSpLocks/>
          </p:cNvCxnSpPr>
          <p:nvPr/>
        </p:nvCxnSpPr>
        <p:spPr bwMode="auto">
          <a:xfrm>
            <a:off x="5981599" y="2920194"/>
            <a:ext cx="0" cy="8581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E29D684F-81D9-4DE6-9DC7-AE1AB89AF9A5}"/>
              </a:ext>
            </a:extLst>
          </p:cNvPr>
          <p:cNvCxnSpPr>
            <a:cxnSpLocks/>
          </p:cNvCxnSpPr>
          <p:nvPr/>
        </p:nvCxnSpPr>
        <p:spPr bwMode="auto">
          <a:xfrm>
            <a:off x="2946643" y="2920194"/>
            <a:ext cx="0" cy="8581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4" name="Graphic 63" descr="Desk">
            <a:extLst>
              <a:ext uri="{FF2B5EF4-FFF2-40B4-BE49-F238E27FC236}">
                <a16:creationId xmlns:a16="http://schemas.microsoft.com/office/drawing/2014/main" id="{6CC2C614-4441-4096-B0F7-5AC727D65B1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915446" y="2413626"/>
            <a:ext cx="1252567" cy="1252567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346769E6-2EBE-4DF2-9ADA-4B3FDF63A7E5}"/>
              </a:ext>
            </a:extLst>
          </p:cNvPr>
          <p:cNvSpPr txBox="1"/>
          <p:nvPr/>
        </p:nvSpPr>
        <p:spPr>
          <a:xfrm>
            <a:off x="1260469" y="2855244"/>
            <a:ext cx="275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868528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D7506-E06E-4F7C-82FF-FC04FAF3B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3" y="166081"/>
            <a:ext cx="6527800" cy="1143000"/>
          </a:xfrm>
        </p:spPr>
        <p:txBody>
          <a:bodyPr/>
          <a:lstStyle/>
          <a:p>
            <a:r>
              <a:rPr lang="en-GB" sz="4000" dirty="0"/>
              <a:t>SQE2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1EF8549-0893-461B-8B62-8F58A6790539}"/>
              </a:ext>
            </a:extLst>
          </p:cNvPr>
          <p:cNvSpPr txBox="1"/>
          <p:nvPr/>
        </p:nvSpPr>
        <p:spPr>
          <a:xfrm>
            <a:off x="2059173" y="508191"/>
            <a:ext cx="8021604" cy="45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Practical legal skills assessments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F38A5EE-A1AD-4DC9-A99F-732D115D6631}"/>
              </a:ext>
            </a:extLst>
          </p:cNvPr>
          <p:cNvGrpSpPr/>
          <p:nvPr/>
        </p:nvGrpSpPr>
        <p:grpSpPr>
          <a:xfrm>
            <a:off x="-69118" y="2975137"/>
            <a:ext cx="11312843" cy="3277758"/>
            <a:chOff x="659010" y="2739751"/>
            <a:chExt cx="9255565" cy="327775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5F558EF-8F2D-42EA-B913-D1780D24C462}"/>
                </a:ext>
              </a:extLst>
            </p:cNvPr>
            <p:cNvSpPr txBox="1"/>
            <p:nvPr/>
          </p:nvSpPr>
          <p:spPr>
            <a:xfrm>
              <a:off x="5980054" y="2739752"/>
              <a:ext cx="3934521" cy="327775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Across </a:t>
              </a:r>
              <a:r>
                <a:rPr lang="en-GB" sz="2400" b="1" dirty="0">
                  <a:solidFill>
                    <a:srgbClr val="B10035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five</a:t>
              </a:r>
              <a:r>
                <a:rPr lang="en-GB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 contexts</a:t>
              </a:r>
              <a:endPara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endParaRPr>
            </a:p>
            <a:p>
              <a:pPr marL="342891" indent="-342891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Criminal Litigation</a:t>
              </a:r>
            </a:p>
            <a:p>
              <a:pPr marL="342891" indent="-342891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Dispute Resolution</a:t>
              </a:r>
            </a:p>
            <a:p>
              <a:pPr marL="342891" indent="-342891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Property Practice</a:t>
              </a:r>
            </a:p>
            <a:p>
              <a:pPr marL="342891" indent="-342891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Wills and Intestacy, Probate </a:t>
              </a:r>
              <a:br>
                <a:rPr lang="en-GB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</a:br>
              <a:r>
                <a:rPr lang="en-GB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Administration and Practice</a:t>
              </a:r>
            </a:p>
            <a:p>
              <a:pPr marL="342891" indent="-342891">
                <a:lnSpc>
                  <a:spcPct val="105000"/>
                </a:lnSpc>
                <a:spcAft>
                  <a:spcPts val="800"/>
                </a:spcAft>
                <a:buFont typeface="Courier New" panose="02070309020205020404" pitchFamily="49" charset="0"/>
                <a:buChar char="o"/>
              </a:pPr>
              <a:r>
                <a:rPr lang="en-GB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Business organisation rules and procedures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3AA7A1B-988A-4CDD-BAEE-53AEA94DD0D1}"/>
                </a:ext>
              </a:extLst>
            </p:cNvPr>
            <p:cNvSpPr txBox="1"/>
            <p:nvPr/>
          </p:nvSpPr>
          <p:spPr>
            <a:xfrm>
              <a:off x="659010" y="2739751"/>
              <a:ext cx="4642206" cy="327775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2400" b="1" dirty="0">
                  <a:latin typeface="Arial" panose="020B0604020202020204" pitchFamily="34" charset="0"/>
                  <a:ea typeface="Calibri" panose="020F0502020204030204" pitchFamily="34" charset="0"/>
                </a:rPr>
                <a:t>           </a:t>
              </a:r>
              <a:r>
                <a:rPr lang="en-GB" sz="2400" b="1" dirty="0">
                  <a:solidFill>
                    <a:srgbClr val="B10035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Six</a:t>
              </a:r>
              <a:r>
                <a:rPr lang="en-GB" sz="2400" b="1" dirty="0">
                  <a:latin typeface="Arial" panose="020B0604020202020204" pitchFamily="34" charset="0"/>
                  <a:ea typeface="Calibri" panose="020F0502020204030204" pitchFamily="34" charset="0"/>
                </a:rPr>
                <a:t> skills assessed</a:t>
              </a:r>
              <a:endParaRPr lang="en-GB" sz="2400" dirty="0">
                <a:latin typeface="Arial" panose="020B0604020202020204" pitchFamily="34" charset="0"/>
                <a:ea typeface="Calibri" panose="020F0502020204030204" pitchFamily="34" charset="0"/>
              </a:endParaRPr>
            </a:p>
            <a:p>
              <a:pPr marL="1257269" lvl="2" indent="-342891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2400" dirty="0">
                  <a:latin typeface="Arial" panose="020B0604020202020204" pitchFamily="34" charset="0"/>
                  <a:ea typeface="Calibri" panose="020F0502020204030204" pitchFamily="34" charset="0"/>
                </a:rPr>
                <a:t>Client interviewing and attendance note</a:t>
              </a:r>
            </a:p>
            <a:p>
              <a:pPr marL="1257269" lvl="2" indent="-342891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2400" dirty="0">
                  <a:latin typeface="Arial" panose="020B0604020202020204" pitchFamily="34" charset="0"/>
                  <a:ea typeface="Calibri" panose="020F0502020204030204" pitchFamily="34" charset="0"/>
                </a:rPr>
                <a:t>Advocacy</a:t>
              </a:r>
            </a:p>
            <a:p>
              <a:pPr marL="1257269" lvl="2" indent="-342891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2400" dirty="0">
                  <a:latin typeface="Arial" panose="020B0604020202020204" pitchFamily="34" charset="0"/>
                  <a:ea typeface="Calibri" panose="020F0502020204030204" pitchFamily="34" charset="0"/>
                </a:rPr>
                <a:t>Case and matter analysis </a:t>
              </a:r>
            </a:p>
            <a:p>
              <a:pPr marL="1257269" lvl="2" indent="-342891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2400" dirty="0">
                  <a:latin typeface="Arial" panose="020B0604020202020204" pitchFamily="34" charset="0"/>
                  <a:ea typeface="Calibri" panose="020F0502020204030204" pitchFamily="34" charset="0"/>
                </a:rPr>
                <a:t>Legal research </a:t>
              </a:r>
            </a:p>
            <a:p>
              <a:pPr marL="1257269" lvl="2" indent="-342891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2400" dirty="0">
                  <a:latin typeface="Arial" panose="020B0604020202020204" pitchFamily="34" charset="0"/>
                  <a:ea typeface="Calibri" panose="020F0502020204030204" pitchFamily="34" charset="0"/>
                </a:rPr>
                <a:t>Legal writing</a:t>
              </a:r>
            </a:p>
            <a:p>
              <a:pPr marL="1257269" lvl="2" indent="-342891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2400" dirty="0">
                  <a:latin typeface="Arial" panose="020B0604020202020204" pitchFamily="34" charset="0"/>
                  <a:ea typeface="Calibri" panose="020F0502020204030204" pitchFamily="34" charset="0"/>
                </a:rPr>
                <a:t>Legal drafting</a:t>
              </a:r>
            </a:p>
          </p:txBody>
        </p:sp>
      </p:grpSp>
      <p:pic>
        <p:nvPicPr>
          <p:cNvPr id="6" name="Graphic 5" descr="Spinning Plates">
            <a:extLst>
              <a:ext uri="{FF2B5EF4-FFF2-40B4-BE49-F238E27FC236}">
                <a16:creationId xmlns:a16="http://schemas.microsoft.com/office/drawing/2014/main" id="{C793A13B-F195-4C83-93FA-FCF894A88B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59173" y="1773919"/>
            <a:ext cx="1038439" cy="1038439"/>
          </a:xfrm>
          <a:prstGeom prst="rect">
            <a:avLst/>
          </a:prstGeom>
        </p:spPr>
      </p:pic>
      <p:pic>
        <p:nvPicPr>
          <p:cNvPr id="8" name="Graphic 7" descr="Books">
            <a:extLst>
              <a:ext uri="{FF2B5EF4-FFF2-40B4-BE49-F238E27FC236}">
                <a16:creationId xmlns:a16="http://schemas.microsoft.com/office/drawing/2014/main" id="{D1F98D1A-469B-4E61-905D-30DF2C1E91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22619" y="1881024"/>
            <a:ext cx="914400" cy="9144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672D3A5-3636-4194-A036-95B8597091BF}"/>
              </a:ext>
            </a:extLst>
          </p:cNvPr>
          <p:cNvCxnSpPr>
            <a:cxnSpLocks/>
          </p:cNvCxnSpPr>
          <p:nvPr/>
        </p:nvCxnSpPr>
        <p:spPr bwMode="auto">
          <a:xfrm>
            <a:off x="5408489" y="1954215"/>
            <a:ext cx="0" cy="8581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31548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27383" y="68627"/>
            <a:ext cx="8544949" cy="1143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T</a:t>
            </a:r>
            <a:r>
              <a:rPr lang="en-GB" dirty="0">
                <a:ea typeface="ＭＳ Ｐゴシック" pitchFamily="34" charset="-128"/>
              </a:rPr>
              <a:t>raining and recruitment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09704" y="4406073"/>
            <a:ext cx="1127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Better information to recruit staff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28DD2B-5A69-4BE6-9145-C5D224066C77}"/>
              </a:ext>
            </a:extLst>
          </p:cNvPr>
          <p:cNvSpPr txBox="1"/>
          <p:nvPr/>
        </p:nvSpPr>
        <p:spPr>
          <a:xfrm>
            <a:off x="2409704" y="1928708"/>
            <a:ext cx="9914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unding through apprenticeships</a:t>
            </a:r>
            <a:endParaRPr lang="en-GB" dirty="0"/>
          </a:p>
        </p:txBody>
      </p:sp>
      <p:pic>
        <p:nvPicPr>
          <p:cNvPr id="18" name="Graphic 17" descr="Business Growth">
            <a:extLst>
              <a:ext uri="{FF2B5EF4-FFF2-40B4-BE49-F238E27FC236}">
                <a16:creationId xmlns:a16="http://schemas.microsoft.com/office/drawing/2014/main" id="{13DE52F7-65E1-4879-A738-2F8CDF419F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8629" y="4216039"/>
            <a:ext cx="1048013" cy="104801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9B831D6-0052-4BFA-8A46-F61B576EF67F}"/>
              </a:ext>
            </a:extLst>
          </p:cNvPr>
          <p:cNvSpPr txBox="1"/>
          <p:nvPr/>
        </p:nvSpPr>
        <p:spPr>
          <a:xfrm>
            <a:off x="2321570" y="3169009"/>
            <a:ext cx="9545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Tailor training to meet your business needs</a:t>
            </a:r>
          </a:p>
        </p:txBody>
      </p:sp>
      <p:pic>
        <p:nvPicPr>
          <p:cNvPr id="17" name="Graphic 16" descr="Alterations &amp; Tailoring">
            <a:extLst>
              <a:ext uri="{FF2B5EF4-FFF2-40B4-BE49-F238E27FC236}">
                <a16:creationId xmlns:a16="http://schemas.microsoft.com/office/drawing/2014/main" id="{4C95FBE4-1BBC-4380-B791-0A1D555647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8629" y="2971800"/>
            <a:ext cx="914400" cy="914400"/>
          </a:xfrm>
          <a:prstGeom prst="rect">
            <a:avLst/>
          </a:prstGeom>
        </p:spPr>
      </p:pic>
      <p:pic>
        <p:nvPicPr>
          <p:cNvPr id="21" name="Graphic 20" descr="Philanthropy">
            <a:extLst>
              <a:ext uri="{FF2B5EF4-FFF2-40B4-BE49-F238E27FC236}">
                <a16:creationId xmlns:a16="http://schemas.microsoft.com/office/drawing/2014/main" id="{91E2F8DA-B7B3-4FC9-950B-5AFFD39686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78629" y="1799088"/>
            <a:ext cx="914401" cy="914401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EEA4393C-4E08-4322-A004-B0F29DDFB2E9}"/>
              </a:ext>
            </a:extLst>
          </p:cNvPr>
          <p:cNvSpPr txBox="1"/>
          <p:nvPr/>
        </p:nvSpPr>
        <p:spPr>
          <a:xfrm>
            <a:off x="2409704" y="5530463"/>
            <a:ext cx="9914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Better guarantee of standards</a:t>
            </a:r>
            <a:endParaRPr lang="en-GB" dirty="0"/>
          </a:p>
        </p:txBody>
      </p:sp>
      <p:pic>
        <p:nvPicPr>
          <p:cNvPr id="23" name="Graphic 22" descr="Thumbs up sign">
            <a:extLst>
              <a:ext uri="{FF2B5EF4-FFF2-40B4-BE49-F238E27FC236}">
                <a16:creationId xmlns:a16="http://schemas.microsoft.com/office/drawing/2014/main" id="{33C28DAB-B9A3-4995-A746-D2FE62A4428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45435" y="533487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33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7B7FE-1BF9-4C15-88BD-B19E97BE3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QWE?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61E0E-6164-4452-BF79-C3869CF7A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9725" y="1635126"/>
            <a:ext cx="10345016" cy="5222874"/>
          </a:xfrm>
        </p:spPr>
        <p:txBody>
          <a:bodyPr/>
          <a:lstStyle/>
          <a:p>
            <a:pPr marL="0" indent="0">
              <a:buNone/>
            </a:pPr>
            <a:r>
              <a:rPr lang="en-GB" sz="2200" dirty="0"/>
              <a:t>Any experience of providing legal services enables an individual to develop some or all of the competences outlined in the Statement of Solicitor Competence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/>
              <a:t>Can be done in England or Wales or overseas – does not have to be in an organisation we regulate 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/>
              <a:t>Must be at least two years working full time or the equivalent on a part time basis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/>
              <a:t>Can be done in up to four separate organisations providing legal services</a:t>
            </a:r>
            <a:endParaRPr lang="en-GB" sz="2000" dirty="0"/>
          </a:p>
        </p:txBody>
      </p:sp>
      <p:pic>
        <p:nvPicPr>
          <p:cNvPr id="5" name="Graphic 4" descr="Scales of justice with solid fill">
            <a:extLst>
              <a:ext uri="{FF2B5EF4-FFF2-40B4-BE49-F238E27FC236}">
                <a16:creationId xmlns:a16="http://schemas.microsoft.com/office/drawing/2014/main" id="{7FF2FFF3-4B73-43DC-A6BC-6DA8EF11EE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4879" y="1586536"/>
            <a:ext cx="914400" cy="914400"/>
          </a:xfrm>
          <a:prstGeom prst="rect">
            <a:avLst/>
          </a:prstGeom>
        </p:spPr>
      </p:pic>
      <p:pic>
        <p:nvPicPr>
          <p:cNvPr id="7" name="Graphic 6" descr="Earth Globe - Asia with solid fill">
            <a:extLst>
              <a:ext uri="{FF2B5EF4-FFF2-40B4-BE49-F238E27FC236}">
                <a16:creationId xmlns:a16="http://schemas.microsoft.com/office/drawing/2014/main" id="{0474A027-9573-4800-93A8-4A27137844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4879" y="3165954"/>
            <a:ext cx="914400" cy="914400"/>
          </a:xfrm>
          <a:prstGeom prst="rect">
            <a:avLst/>
          </a:prstGeom>
        </p:spPr>
      </p:pic>
      <p:pic>
        <p:nvPicPr>
          <p:cNvPr id="11" name="Graphic 10" descr="Artificial Intelligence outline">
            <a:extLst>
              <a:ext uri="{FF2B5EF4-FFF2-40B4-BE49-F238E27FC236}">
                <a16:creationId xmlns:a16="http://schemas.microsoft.com/office/drawing/2014/main" id="{3B45CDD8-058A-4612-8E5C-02238169F2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4879" y="4532370"/>
            <a:ext cx="914400" cy="914400"/>
          </a:xfrm>
          <a:prstGeom prst="rect">
            <a:avLst/>
          </a:prstGeom>
        </p:spPr>
      </p:pic>
      <p:pic>
        <p:nvPicPr>
          <p:cNvPr id="16" name="Graphic 15" descr="City">
            <a:extLst>
              <a:ext uri="{FF2B5EF4-FFF2-40B4-BE49-F238E27FC236}">
                <a16:creationId xmlns:a16="http://schemas.microsoft.com/office/drawing/2014/main" id="{11DEBC82-A2A5-42D1-B48B-E7088FD30D1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2689" y="5649833"/>
            <a:ext cx="866590" cy="86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090070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 template [Read-Only]" id="{CEE71271-41DC-464A-BFB2-F68D29383E5B}" vid="{AB6A3DA9-B1D5-49F9-8C39-1D9798B0EFA2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FD6189B35E45A52473BCEB7E328A" ma:contentTypeVersion="13" ma:contentTypeDescription="Create a new document." ma:contentTypeScope="" ma:versionID="1345edcbe1107730cb194c67f81fa535">
  <xsd:schema xmlns:xsd="http://www.w3.org/2001/XMLSchema" xmlns:xs="http://www.w3.org/2001/XMLSchema" xmlns:p="http://schemas.microsoft.com/office/2006/metadata/properties" xmlns:ns3="034f807c-094b-4332-935f-00b24bf8c526" xmlns:ns4="c93b9354-0d01-4804-bd3d-18adf0c4c298" targetNamespace="http://schemas.microsoft.com/office/2006/metadata/properties" ma:root="true" ma:fieldsID="25c8c9e26c3dc0efdcdfd5bd1d91e0a3" ns3:_="" ns4:_="">
    <xsd:import namespace="034f807c-094b-4332-935f-00b24bf8c526"/>
    <xsd:import namespace="c93b9354-0d01-4804-bd3d-18adf0c4c2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4f807c-094b-4332-935f-00b24bf8c5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3b9354-0d01-4804-bd3d-18adf0c4c2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838B75-EAA3-4A4C-B708-DC76287C52F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93b9354-0d01-4804-bd3d-18adf0c4c298"/>
    <ds:schemaRef ds:uri="http://purl.org/dc/elements/1.1/"/>
    <ds:schemaRef ds:uri="http://schemas.microsoft.com/office/2006/metadata/properties"/>
    <ds:schemaRef ds:uri="034f807c-094b-4332-935f-00b24bf8c52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CA04F16-A413-4F54-812F-D9AEAFEB05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4f807c-094b-4332-935f-00b24bf8c526"/>
    <ds:schemaRef ds:uri="c93b9354-0d01-4804-bd3d-18adf0c4c2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5161363-4D6E-4D81-8822-D49A4A0B3F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5858</TotalTime>
  <Words>684</Words>
  <Application>Microsoft Office PowerPoint</Application>
  <PresentationFormat>Widescreen</PresentationFormat>
  <Paragraphs>136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1_Default Design</vt:lpstr>
      <vt:lpstr>Custom Design</vt:lpstr>
      <vt:lpstr> Solicitors Qualifying Examination:  what it means for law firms </vt:lpstr>
      <vt:lpstr>What is the SQE?</vt:lpstr>
      <vt:lpstr>Transition</vt:lpstr>
      <vt:lpstr>SQE1 </vt:lpstr>
      <vt:lpstr>SQE1 </vt:lpstr>
      <vt:lpstr>SQE2 </vt:lpstr>
      <vt:lpstr>SQE2</vt:lpstr>
      <vt:lpstr>Training and recruitment</vt:lpstr>
      <vt:lpstr>What is QWE?</vt:lpstr>
      <vt:lpstr>Benefits of QWE for firms</vt:lpstr>
      <vt:lpstr>Confirming QWE</vt:lpstr>
      <vt:lpstr>What is confirmed</vt:lpstr>
      <vt:lpstr>Things to consider</vt:lpstr>
      <vt:lpstr>What does good QWE look like</vt:lpstr>
      <vt:lpstr>Further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SQE</dc:title>
  <dc:creator>Solicitors Regulation Authority (SRA)</dc:creator>
  <cp:lastModifiedBy>Matthew Maidment</cp:lastModifiedBy>
  <cp:revision>129</cp:revision>
  <dcterms:created xsi:type="dcterms:W3CDTF">2017-12-13T11:07:43Z</dcterms:created>
  <dcterms:modified xsi:type="dcterms:W3CDTF">2021-11-11T08:47:24Z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0x01010068B5FD6189B35E45A52473BCEB7E328A</vt:lpwstr>
  </property>
</Properties>
</file>